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9" r:id="rId4"/>
    <p:sldId id="261" r:id="rId5"/>
    <p:sldId id="274" r:id="rId6"/>
    <p:sldId id="269" r:id="rId7"/>
    <p:sldId id="288" r:id="rId8"/>
    <p:sldId id="289" r:id="rId9"/>
    <p:sldId id="286" r:id="rId10"/>
    <p:sldId id="268" r:id="rId11"/>
    <p:sldId id="26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F2F9"/>
    <a:srgbClr val="DBE9F5"/>
    <a:srgbClr val="B7CFEB"/>
    <a:srgbClr val="ABC7D7"/>
    <a:srgbClr val="DFDFDF"/>
    <a:srgbClr val="002FC1"/>
    <a:srgbClr val="DADFF2"/>
    <a:srgbClr val="3975C0"/>
    <a:srgbClr val="D2A5EA"/>
    <a:srgbClr val="26262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9D7B5-541E-7EA4-2431-8F78BE04BA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3CA37B-C57C-098A-32EB-B2AFE1A28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2C6C70-62B1-7B5C-EBE7-FE4A7230F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359D5-8CDC-CD84-065C-5658FDD79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FC78A-403C-04FF-6E6F-FAD93BF31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812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E6FB79-9392-6620-A1A7-5C9257509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56621-A6ED-CE76-E36C-21B0BF8C8E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40BDA1-F941-F919-DF16-114F90736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F2FD7F-4A8F-8583-CDF1-458E30720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E341BB-A4D1-E575-081E-C0DBBF451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14BDB8-8D99-582A-259E-83FFD8BBD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762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F709F-0FD5-4D19-F5E1-17AF533AD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BA15A8-A6E8-4AC9-BAB4-B22535C69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A33A22-96FB-212B-BBE7-8267D70CC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DC0052-27D3-7155-AD41-80B272AF7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C09F5A-D05F-F996-192E-E9C5AE415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772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A71C72-D2CC-EF51-F0BF-5B912D63C7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FD075A-535D-8797-9AAA-9EC250411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691C4-D111-0993-1412-8842E9FA8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039303-D678-E2D3-F493-D7602E436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E01475-F44F-AEC7-9C73-2DC7A6B5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44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4031E-E641-C4CA-21C9-7A1FE93EB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C8EEE0-ED24-4DA2-9A98-817AA59C5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48F566-AE9A-C6E1-99C3-3EA692C8E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C6F62E-2FBF-A364-D9CE-D70B60E25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16CE53-F12D-0023-C90C-249606728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793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DFEBF-AE13-21C4-B417-53C1912EC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383D3-0DFC-3B16-AFD9-ED826B49D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77E0C2-CA57-1569-4BB6-794AAE9FF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E2A88B-A6E2-FDD7-A876-FA2C7A1F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6CE3D9-A372-3E1C-8318-FD5849D3B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82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9459B-2F0C-11DA-17C7-CBC92F49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06E463-C691-C8B8-DA0F-39DE939C2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11B277-F030-EC73-A034-0956AEA09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4020CB-4B74-3F91-6FE7-D42743DB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1C1C04-4D83-5A6B-660D-8D17C2593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63E102-AD39-A790-E46E-8FEDD3B18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685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9BC4F-AA18-765C-C0AE-9C7CE9923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3D5F2-0493-000D-ACB2-EDC390AFE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94222C-B029-A967-3A86-E3E4D143B3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30AE79-EA7B-3764-44E0-9C801DD5B8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7B8E2F-2266-F42F-38F4-B46D694EAE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1D2AC2-7CDC-D245-4827-8322C676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15EC7F-0464-AD0F-5B19-BDB80CAB0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1FC341-77CF-4D3F-158F-B91AD7C23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50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3CCDD-41F2-E828-F535-1D1310E35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15E5F0E-72FB-E641-00D1-527A9C807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450683-88B0-DFCB-D629-227A8F94F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D01974-FB93-1F53-CDAF-AC0793B7B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31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00000D-6716-6256-E191-88D9D982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90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4DF4E8-8A73-E2C8-978F-20062B952DBA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00000D-6716-6256-E191-88D9D982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99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D86FC-F761-4A6A-6C20-1CB915ABF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EE8658-6920-3C9E-00A3-3ACE837CF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B2EBC1-E24A-EFAA-E134-3525E7572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85FD1A-10F7-C603-E8EE-691FA5CCA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B3F40D-1E03-9A02-A3CA-38E2D8F38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28D190-5C5B-BC4B-9CCA-FE839D35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7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AD6FF6-A1B0-1E23-9753-E1348B469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11A424-84CF-9C90-DD87-9705BCD0E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CD9DDE-7AC9-BDBE-F57B-7130F5A2F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7A746-2308-4D9D-AAD0-07174381C9E7}" type="datetimeFigureOut">
              <a:rPr lang="ko-KR" altLang="en-US" smtClean="0"/>
              <a:t>2024-06-04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148121-D864-08AB-BAD3-63D9A030C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A563BA-8FB1-C9EA-A62E-56F70D261C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47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jtic.go.kr/" TargetMode="External"/><Relationship Id="rId3" Type="http://schemas.openxmlformats.org/officeDocument/2006/relationships/hyperlink" Target="https://made-by-kyu.tistory.com/entry/OpenCV-YOLOv8-%EC%BB%A4%EC%8A%A4%ED%85%80-%ED%95%99%EC%8A%B5-%EB%8D%B0%EC%9D%B4%ED%84%B0-%EB%A7%8C%EB%93%A4%EA%B8%B02" TargetMode="External"/><Relationship Id="rId7" Type="http://schemas.openxmlformats.org/officeDocument/2006/relationships/hyperlink" Target="https://webnautes.tistory.com/m/1851" TargetMode="External"/><Relationship Id="rId2" Type="http://schemas.openxmlformats.org/officeDocument/2006/relationships/hyperlink" Target="https://universe.roboflow.com/innopolis-university-aurlu/vehicles-cd3uu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youtu.be/ert1zNdIpEA?si=ohTi4-6ZCJVxPHLV" TargetMode="External"/><Relationship Id="rId5" Type="http://schemas.openxmlformats.org/officeDocument/2006/relationships/hyperlink" Target="https://webnautes.tistory.com/m/1850" TargetMode="External"/><Relationship Id="rId4" Type="http://schemas.openxmlformats.org/officeDocument/2006/relationships/hyperlink" Target="https://github.com/ultralytics/ultralytics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누가 먼저인가? 통행우선권!">
            <a:extLst>
              <a:ext uri="{FF2B5EF4-FFF2-40B4-BE49-F238E27FC236}">
                <a16:creationId xmlns:a16="http://schemas.microsoft.com/office/drawing/2014/main" id="{05C535DD-4D1A-50A4-B335-F49E6D0EF4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1"/>
            <a:ext cx="12191297" cy="68580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DB185A-389C-1354-77FB-40F054D49CA0}"/>
              </a:ext>
            </a:extLst>
          </p:cNvPr>
          <p:cNvSpPr txBox="1"/>
          <p:nvPr/>
        </p:nvSpPr>
        <p:spPr>
          <a:xfrm>
            <a:off x="2200552" y="2832181"/>
            <a:ext cx="7790915" cy="923330"/>
          </a:xfrm>
          <a:prstGeom prst="rect">
            <a:avLst/>
          </a:prstGeom>
          <a:noFill/>
          <a:effectLst>
            <a:outerShdw blurRad="63500" dist="88900" dir="2700000" algn="tl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50" charset="-127"/>
              </a:rPr>
              <a:t>AI</a:t>
            </a:r>
            <a:r>
              <a:rPr lang="ko-KR" altLang="en-US" sz="5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50" charset="-127"/>
              </a:rPr>
              <a:t> 기반 교통관리 시스템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FBE0A6-A618-3E78-FD7D-E3F7433F3C46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C2F670-0DAD-F62E-3A7D-6BA57E8B1A0F}"/>
              </a:ext>
            </a:extLst>
          </p:cNvPr>
          <p:cNvSpPr txBox="1"/>
          <p:nvPr/>
        </p:nvSpPr>
        <p:spPr>
          <a:xfrm>
            <a:off x="4945933" y="3677308"/>
            <a:ext cx="2300117" cy="646331"/>
          </a:xfrm>
          <a:prstGeom prst="rect">
            <a:avLst/>
          </a:prstGeom>
          <a:noFill/>
          <a:effectLst>
            <a:outerShdw blurRad="63500" dist="88900" dir="2700000" algn="tl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50" charset="-127"/>
              </a:rPr>
              <a:t>MINERVA</a:t>
            </a:r>
            <a:endParaRPr lang="ko-KR" altLang="en-US" sz="3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923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2D30440B-DE31-7770-F57C-0357740BE90F}"/>
              </a:ext>
            </a:extLst>
          </p:cNvPr>
          <p:cNvSpPr/>
          <p:nvPr/>
        </p:nvSpPr>
        <p:spPr>
          <a:xfrm>
            <a:off x="1161095" y="1206828"/>
            <a:ext cx="9869810" cy="4704444"/>
          </a:xfrm>
          <a:prstGeom prst="rect">
            <a:avLst/>
          </a:prstGeom>
          <a:solidFill>
            <a:srgbClr val="ED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636E4A6-9CE9-4A75-68D4-787279909079}"/>
              </a:ext>
            </a:extLst>
          </p:cNvPr>
          <p:cNvSpPr txBox="1"/>
          <p:nvPr/>
        </p:nvSpPr>
        <p:spPr>
          <a:xfrm>
            <a:off x="1467684" y="1459530"/>
            <a:ext cx="922802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학습 데이터셋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hlinkClick r:id="rId2"/>
            </a:endParaRPr>
          </a:p>
          <a:p>
            <a:pPr algn="just"/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https://universe.roboflow.com/innopolis-university-aurlu/vehicles-cd3uu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en-US" altLang="ko-KR" sz="1400" dirty="0">
                <a:hlinkClick r:id="rId3"/>
              </a:rPr>
              <a:t>https://made-by-kyu.tistory.com/entry/OpenCV-YOLOv8-%EC%BB%A4%EC%8A%A4%ED%85%80-%ED%95%99%EC%8A%B5-%EB%8D%B0%EC%9D%B4%ED%84%B0-%EB%A7%8C%EB%93%A4%EA%B8%B02 - 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Ultralytics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en-US" altLang="ko-KR" sz="1400" dirty="0" err="1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ultralytics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/</a:t>
            </a:r>
            <a:r>
              <a:rPr lang="en-US" altLang="ko-KR" sz="1400" dirty="0" err="1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ultralytics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: NEW - YOLOv8 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🚀 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in PyTorch &gt; ONNX &gt; </a:t>
            </a:r>
            <a:r>
              <a:rPr lang="en-US" altLang="ko-KR" sz="1400" dirty="0" err="1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OpenVINO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 &gt; </a:t>
            </a:r>
            <a:r>
              <a:rPr lang="en-US" altLang="ko-KR" sz="1400" dirty="0" err="1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CoreML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 &gt; </a:t>
            </a:r>
            <a:r>
              <a:rPr lang="en-US" altLang="ko-KR" sz="1400" dirty="0" err="1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TFLite</a:t>
            </a:r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 (github.com)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Pytorch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  <a:hlinkClick r:id="rId5"/>
            </a:endParaRPr>
          </a:p>
          <a:p>
            <a:pPr algn="just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5"/>
              </a:rPr>
              <a:t>https://webnautes.tistory.com/m/1850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아나콘다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설치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6"/>
              </a:rPr>
              <a:t>https://youtu.be/ert1zNdIpEA?si=ohTi4-6ZCJVxPHLV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YOLOv8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환경 구축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7"/>
              </a:rPr>
              <a:t>https://webnautes.tistory.com/m/1851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광주광역시 교통정보센터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  <a:hlinkClick r:id="rId8"/>
              </a:rPr>
              <a:t>https://www.gjtic.go.kr/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endParaRPr lang="ko-KR" altLang="en-US" sz="1400" dirty="0"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90E98C2-F9B2-CA2B-48AF-B793FF4643C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693466-E4CF-34E0-BF23-1637667B9F9E}"/>
              </a:ext>
            </a:extLst>
          </p:cNvPr>
          <p:cNvSpPr txBox="1"/>
          <p:nvPr/>
        </p:nvSpPr>
        <p:spPr>
          <a:xfrm>
            <a:off x="802888" y="187593"/>
            <a:ext cx="1492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정보 출처</a:t>
            </a:r>
          </a:p>
        </p:txBody>
      </p:sp>
    </p:spTree>
    <p:extLst>
      <p:ext uri="{BB962C8B-B14F-4D97-AF65-F5344CB8AC3E}">
        <p14:creationId xmlns:p14="http://schemas.microsoft.com/office/powerpoint/2010/main" val="262412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EFC8F9B-CC9B-B5A9-700D-DA5157F654E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888F229-3029-E8E5-8497-224087B20524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A5D929-41EC-39F6-7C48-0E74D8D65B84}"/>
              </a:ext>
            </a:extLst>
          </p:cNvPr>
          <p:cNvSpPr txBox="1"/>
          <p:nvPr/>
        </p:nvSpPr>
        <p:spPr>
          <a:xfrm>
            <a:off x="683535" y="3641697"/>
            <a:ext cx="30604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Q&amp;A</a:t>
            </a:r>
            <a:endParaRPr lang="ko-KR" altLang="en-US" sz="9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03A75E2-7E64-BC0E-D574-C32161327C18}"/>
              </a:ext>
            </a:extLst>
          </p:cNvPr>
          <p:cNvCxnSpPr>
            <a:cxnSpLocks/>
          </p:cNvCxnSpPr>
          <p:nvPr/>
        </p:nvCxnSpPr>
        <p:spPr>
          <a:xfrm>
            <a:off x="4151564" y="4426527"/>
            <a:ext cx="8040436" cy="0"/>
          </a:xfrm>
          <a:prstGeom prst="line">
            <a:avLst/>
          </a:prstGeom>
          <a:ln w="177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4881A31-902D-8D48-A0B0-12D87919D62E}"/>
              </a:ext>
            </a:extLst>
          </p:cNvPr>
          <p:cNvSpPr txBox="1"/>
          <p:nvPr/>
        </p:nvSpPr>
        <p:spPr>
          <a:xfrm>
            <a:off x="6482102" y="3001819"/>
            <a:ext cx="460254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6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6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306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>
            <a:extLst>
              <a:ext uri="{FF2B5EF4-FFF2-40B4-BE49-F238E27FC236}">
                <a16:creationId xmlns:a16="http://schemas.microsoft.com/office/drawing/2014/main" id="{30182D99-08ED-5AA6-1883-45BD415A849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B2F7190-AE4F-022C-E44F-4D31ACCA7477}"/>
              </a:ext>
            </a:extLst>
          </p:cNvPr>
          <p:cNvCxnSpPr>
            <a:cxnSpLocks/>
          </p:cNvCxnSpPr>
          <p:nvPr/>
        </p:nvCxnSpPr>
        <p:spPr>
          <a:xfrm>
            <a:off x="1921164" y="597034"/>
            <a:ext cx="10270836" cy="0"/>
          </a:xfrm>
          <a:prstGeom prst="line">
            <a:avLst/>
          </a:prstGeom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59BAF3-689F-2808-81D6-F83606F728F8}"/>
              </a:ext>
            </a:extLst>
          </p:cNvPr>
          <p:cNvSpPr txBox="1"/>
          <p:nvPr/>
        </p:nvSpPr>
        <p:spPr>
          <a:xfrm>
            <a:off x="310999" y="270771"/>
            <a:ext cx="1210588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A2EF62-B80D-E7C4-CCB7-3FB5430CB2A8}"/>
              </a:ext>
            </a:extLst>
          </p:cNvPr>
          <p:cNvSpPr txBox="1"/>
          <p:nvPr/>
        </p:nvSpPr>
        <p:spPr>
          <a:xfrm>
            <a:off x="845522" y="1785774"/>
            <a:ext cx="36260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D6B15E-EF99-4560-D8CF-D02ABB51A94A}"/>
              </a:ext>
            </a:extLst>
          </p:cNvPr>
          <p:cNvSpPr txBox="1"/>
          <p:nvPr/>
        </p:nvSpPr>
        <p:spPr>
          <a:xfrm>
            <a:off x="1242368" y="1825787"/>
            <a:ext cx="1351652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3F0D0A-7E9D-B71E-DF5F-370E81B2A2AD}"/>
              </a:ext>
            </a:extLst>
          </p:cNvPr>
          <p:cNvSpPr txBox="1"/>
          <p:nvPr/>
        </p:nvSpPr>
        <p:spPr>
          <a:xfrm>
            <a:off x="819874" y="2930633"/>
            <a:ext cx="36260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F1FB04-FF44-2B18-CC5A-16A5D691DCD9}"/>
              </a:ext>
            </a:extLst>
          </p:cNvPr>
          <p:cNvSpPr txBox="1"/>
          <p:nvPr/>
        </p:nvSpPr>
        <p:spPr>
          <a:xfrm>
            <a:off x="1242368" y="2970646"/>
            <a:ext cx="4185761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 이유 및 필요성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59DDB-0F06-66CB-83E3-42848170B0AB}"/>
              </a:ext>
            </a:extLst>
          </p:cNvPr>
          <p:cNvSpPr txBox="1"/>
          <p:nvPr/>
        </p:nvSpPr>
        <p:spPr>
          <a:xfrm>
            <a:off x="815065" y="4075492"/>
            <a:ext cx="36260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E69ABD-17A1-AD45-7AE9-E3F9DD9D81A9}"/>
              </a:ext>
            </a:extLst>
          </p:cNvPr>
          <p:cNvSpPr txBox="1"/>
          <p:nvPr/>
        </p:nvSpPr>
        <p:spPr>
          <a:xfrm>
            <a:off x="1242368" y="4115505"/>
            <a:ext cx="3518912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활용방안 및 기대효과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600D5E-9748-5024-FD4A-2C43137B74E4}"/>
              </a:ext>
            </a:extLst>
          </p:cNvPr>
          <p:cNvSpPr txBox="1"/>
          <p:nvPr/>
        </p:nvSpPr>
        <p:spPr>
          <a:xfrm>
            <a:off x="6960729" y="1785774"/>
            <a:ext cx="36260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AC4F07A-C8D6-73C4-E941-FD4FADEEE77B}"/>
              </a:ext>
            </a:extLst>
          </p:cNvPr>
          <p:cNvSpPr txBox="1"/>
          <p:nvPr/>
        </p:nvSpPr>
        <p:spPr>
          <a:xfrm>
            <a:off x="7391238" y="1825787"/>
            <a:ext cx="1685077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56C0F6-6643-645D-0743-203103BE42A3}"/>
              </a:ext>
            </a:extLst>
          </p:cNvPr>
          <p:cNvSpPr txBox="1"/>
          <p:nvPr/>
        </p:nvSpPr>
        <p:spPr>
          <a:xfrm>
            <a:off x="6948209" y="2896842"/>
            <a:ext cx="36260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CBE80-F50D-BB62-C048-A6CBB69B5492}"/>
              </a:ext>
            </a:extLst>
          </p:cNvPr>
          <p:cNvSpPr txBox="1"/>
          <p:nvPr/>
        </p:nvSpPr>
        <p:spPr>
          <a:xfrm>
            <a:off x="7391238" y="2936855"/>
            <a:ext cx="2351926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 프로그램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7F7713-28A0-440C-3617-E95CAD7F1CD0}"/>
              </a:ext>
            </a:extLst>
          </p:cNvPr>
          <p:cNvSpPr txBox="1"/>
          <p:nvPr/>
        </p:nvSpPr>
        <p:spPr>
          <a:xfrm>
            <a:off x="6922561" y="4041701"/>
            <a:ext cx="36260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sz="2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7D072E-A955-DAEF-E5D4-CCC54C81B0B9}"/>
              </a:ext>
            </a:extLst>
          </p:cNvPr>
          <p:cNvSpPr txBox="1"/>
          <p:nvPr/>
        </p:nvSpPr>
        <p:spPr>
          <a:xfrm>
            <a:off x="7391238" y="4081714"/>
            <a:ext cx="1685077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정보 출처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8ED2EFF-CEE4-3119-CA09-2FA359761B12}"/>
              </a:ext>
            </a:extLst>
          </p:cNvPr>
          <p:cNvCxnSpPr>
            <a:cxnSpLocks/>
          </p:cNvCxnSpPr>
          <p:nvPr/>
        </p:nvCxnSpPr>
        <p:spPr>
          <a:xfrm flipV="1">
            <a:off x="596063" y="1617651"/>
            <a:ext cx="0" cy="3194494"/>
          </a:xfrm>
          <a:prstGeom prst="line">
            <a:avLst/>
          </a:prstGeom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53CFC997-CE01-5179-02A5-DCDB141EB834}"/>
              </a:ext>
            </a:extLst>
          </p:cNvPr>
          <p:cNvCxnSpPr>
            <a:cxnSpLocks/>
          </p:cNvCxnSpPr>
          <p:nvPr/>
        </p:nvCxnSpPr>
        <p:spPr>
          <a:xfrm flipV="1">
            <a:off x="6705915" y="1617651"/>
            <a:ext cx="0" cy="3194494"/>
          </a:xfrm>
          <a:prstGeom prst="line">
            <a:avLst/>
          </a:prstGeom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57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378123C-D1A7-08E8-EFED-C30C91A2538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"/>
            <a:ext cx="12192000" cy="6856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2D21D2-3C20-8043-FB68-EE0892708377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DBD3E5-F7A5-74BB-A7E2-DA38C4CEDFA2}"/>
              </a:ext>
            </a:extLst>
          </p:cNvPr>
          <p:cNvSpPr txBox="1"/>
          <p:nvPr/>
        </p:nvSpPr>
        <p:spPr>
          <a:xfrm>
            <a:off x="2580526" y="1032674"/>
            <a:ext cx="1673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</a:rPr>
              <a:t>팀 소개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B0040DA-5494-54F8-56A6-7EC9F47C2A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288529"/>
              </p:ext>
            </p:extLst>
          </p:nvPr>
        </p:nvGraphicFramePr>
        <p:xfrm>
          <a:off x="2948191" y="2070331"/>
          <a:ext cx="6295618" cy="3754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2708">
                  <a:extLst>
                    <a:ext uri="{9D8B030D-6E8A-4147-A177-3AD203B41FA5}">
                      <a16:colId xmlns:a16="http://schemas.microsoft.com/office/drawing/2014/main" val="1465023942"/>
                    </a:ext>
                  </a:extLst>
                </a:gridCol>
                <a:gridCol w="4802910">
                  <a:extLst>
                    <a:ext uri="{9D8B030D-6E8A-4147-A177-3AD203B41FA5}">
                      <a16:colId xmlns:a16="http://schemas.microsoft.com/office/drawing/2014/main" val="3477695453"/>
                    </a:ext>
                  </a:extLst>
                </a:gridCol>
              </a:tblGrid>
              <a:tr h="125166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조장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조광운</a:t>
                      </a:r>
                      <a:endParaRPr lang="ko-KR" altLang="en-US" sz="3200" b="1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1039727"/>
                  </a:ext>
                </a:extLst>
              </a:tr>
              <a:tr h="125166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부조장</a:t>
                      </a:r>
                      <a:endParaRPr lang="ko-KR" altLang="en-US" sz="3200" b="1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황규현</a:t>
                      </a:r>
                      <a:endParaRPr lang="ko-KR" altLang="en-US" sz="3200" b="1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8228940"/>
                  </a:ext>
                </a:extLst>
              </a:tr>
              <a:tr h="125166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조원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200" b="1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고유한</a:t>
                      </a:r>
                      <a:r>
                        <a:rPr lang="en-US" altLang="ko-KR" sz="3200" b="1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3200" b="1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박종철</a:t>
                      </a:r>
                      <a:r>
                        <a:rPr lang="en-US" altLang="ko-KR" sz="3200" b="1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3200" b="1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윤희혁</a:t>
                      </a:r>
                      <a:endParaRPr lang="ko-KR" altLang="en-US" sz="3200" b="1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5681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59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500F26-0B1F-DA81-6D81-50B67A9C49F7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187593"/>
            <a:ext cx="3647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 이유 및 필요성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560C2B20-0653-4F5C-0818-E994B491E1AB}"/>
              </a:ext>
            </a:extLst>
          </p:cNvPr>
          <p:cNvSpPr txBox="1"/>
          <p:nvPr/>
        </p:nvSpPr>
        <p:spPr>
          <a:xfrm>
            <a:off x="6493164" y="1105870"/>
            <a:ext cx="4996872" cy="45169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fontAlgn="base" latinLnBrk="1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교통 체증은 도시에서 일어나는 흔한 문제입니다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차량이 많으면 많을수록 대기 시간이 증가하고 교통 흐름이 저하가 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따라서 차량의 양에 따라 신호등을 조절함으로써 교통 체증을 해소할 수 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fontAlgn="base" latinLnBrk="1">
              <a:lnSpc>
                <a:spcPct val="150000"/>
              </a:lnSpc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 latinLnBrk="1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교차로에서 차량이 많으면 교통 사고의 위험이 증가합니다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하지만 신호등을 길게 주어 차량들이 안전하게 통과할 수 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또한 차량이 적을 때는 신호를 짧게 주어 교통 흐름을 유지함과 동시에 차량 이동을 도모할 수 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FD1BFD5-986B-4634-2151-B131E7ED2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8" y="1527368"/>
            <a:ext cx="52387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52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06EA69-9612-EC33-6088-C96055B11F7B}"/>
              </a:ext>
            </a:extLst>
          </p:cNvPr>
          <p:cNvSpPr txBox="1"/>
          <p:nvPr/>
        </p:nvSpPr>
        <p:spPr>
          <a:xfrm>
            <a:off x="802888" y="187593"/>
            <a:ext cx="3352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 방안 및 기대 효과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6CEAA8-3011-80A5-07BE-9746F591DBC3}"/>
              </a:ext>
            </a:extLst>
          </p:cNvPr>
          <p:cNvSpPr/>
          <p:nvPr/>
        </p:nvSpPr>
        <p:spPr>
          <a:xfrm>
            <a:off x="724829" y="1855021"/>
            <a:ext cx="5092700" cy="167557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DA3240E-793A-18F5-8EDE-87962E25CCF0}"/>
              </a:ext>
            </a:extLst>
          </p:cNvPr>
          <p:cNvSpPr/>
          <p:nvPr/>
        </p:nvSpPr>
        <p:spPr>
          <a:xfrm>
            <a:off x="724829" y="1371600"/>
            <a:ext cx="5092700" cy="4834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4B6244E-7F25-1224-3A71-8E030A88C6D7}"/>
              </a:ext>
            </a:extLst>
          </p:cNvPr>
          <p:cNvSpPr/>
          <p:nvPr/>
        </p:nvSpPr>
        <p:spPr>
          <a:xfrm>
            <a:off x="6446658" y="1855021"/>
            <a:ext cx="5092700" cy="167557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B2D7546-5941-EBEF-6FD5-E5061FD4F3EF}"/>
              </a:ext>
            </a:extLst>
          </p:cNvPr>
          <p:cNvSpPr/>
          <p:nvPr/>
        </p:nvSpPr>
        <p:spPr>
          <a:xfrm>
            <a:off x="6446658" y="1371600"/>
            <a:ext cx="5092700" cy="4834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F9A7F3-9CF1-120B-B272-7AB91C3D8782}"/>
              </a:ext>
            </a:extLst>
          </p:cNvPr>
          <p:cNvSpPr/>
          <p:nvPr/>
        </p:nvSpPr>
        <p:spPr>
          <a:xfrm>
            <a:off x="724829" y="4497442"/>
            <a:ext cx="5092700" cy="167557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58969BD-D7FC-A326-AD7A-E19E988B1C54}"/>
              </a:ext>
            </a:extLst>
          </p:cNvPr>
          <p:cNvSpPr/>
          <p:nvPr/>
        </p:nvSpPr>
        <p:spPr>
          <a:xfrm>
            <a:off x="724829" y="4014021"/>
            <a:ext cx="5092700" cy="4834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3249140-6497-FF6B-1A74-0DDE6B0B3A0C}"/>
              </a:ext>
            </a:extLst>
          </p:cNvPr>
          <p:cNvSpPr/>
          <p:nvPr/>
        </p:nvSpPr>
        <p:spPr>
          <a:xfrm>
            <a:off x="6446658" y="4497442"/>
            <a:ext cx="5092700" cy="167557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0E9F8E8-C23B-415C-15D7-2E2CE3774BFA}"/>
              </a:ext>
            </a:extLst>
          </p:cNvPr>
          <p:cNvSpPr/>
          <p:nvPr/>
        </p:nvSpPr>
        <p:spPr>
          <a:xfrm>
            <a:off x="6446658" y="4014021"/>
            <a:ext cx="5092700" cy="4834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41B656-98DA-9122-0F18-F34A70206F3B}"/>
              </a:ext>
            </a:extLst>
          </p:cNvPr>
          <p:cNvSpPr txBox="1"/>
          <p:nvPr/>
        </p:nvSpPr>
        <p:spPr>
          <a:xfrm>
            <a:off x="902582" y="1413255"/>
            <a:ext cx="47371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운전 피로도 감소로 인한 </a:t>
            </a:r>
            <a:r>
              <a:rPr lang="ko-KR" altLang="en-US" sz="2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사고율이 감소</a:t>
            </a:r>
            <a:endParaRPr lang="ko-KR" altLang="en-US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B87C82-DEA7-C27E-B351-730712E7DBED}"/>
              </a:ext>
            </a:extLst>
          </p:cNvPr>
          <p:cNvSpPr txBox="1"/>
          <p:nvPr/>
        </p:nvSpPr>
        <p:spPr>
          <a:xfrm>
            <a:off x="2191395" y="4055676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민간 서비스 개발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BDED14-4DAF-13AA-D1EF-5FFAD576C73D}"/>
              </a:ext>
            </a:extLst>
          </p:cNvPr>
          <p:cNvSpPr txBox="1"/>
          <p:nvPr/>
        </p:nvSpPr>
        <p:spPr>
          <a:xfrm>
            <a:off x="6674298" y="1413255"/>
            <a:ext cx="4826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교통 체증 완화로 인한 탄소 배출량 감소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F19F0A-4787-2395-F746-072437759A0C}"/>
              </a:ext>
            </a:extLst>
          </p:cNvPr>
          <p:cNvSpPr txBox="1"/>
          <p:nvPr/>
        </p:nvSpPr>
        <p:spPr>
          <a:xfrm>
            <a:off x="7286644" y="4055676"/>
            <a:ext cx="3602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기술을 이용한 인건비 절감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C72463C-F299-0BC4-B280-6D4A1C93267C}"/>
              </a:ext>
            </a:extLst>
          </p:cNvPr>
          <p:cNvSpPr txBox="1"/>
          <p:nvPr/>
        </p:nvSpPr>
        <p:spPr>
          <a:xfrm>
            <a:off x="959777" y="2082635"/>
            <a:ext cx="4622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신호 대기 시간을 줄여 교통의 순환을 원활하게 해주기 때문에 운전 시간을 줄여 운전에 대한 피로도가 감소할 것이고 그에 따라 졸음 운전과 같은 사고가 줄어들 것으로 생각됩니다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65972C-25E6-BF4F-DEF1-81B0CF66F82F}"/>
              </a:ext>
            </a:extLst>
          </p:cNvPr>
          <p:cNvSpPr txBox="1"/>
          <p:nvPr/>
        </p:nvSpPr>
        <p:spPr>
          <a:xfrm>
            <a:off x="959777" y="4750456"/>
            <a:ext cx="462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기존에 있는 내비게이션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교통 정보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앱등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다양한 민간 서비스와 협약을 맺어 다양한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서비를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개발할 수 있습니다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663E7A-7EEC-0711-AE3C-EC505F6685E2}"/>
              </a:ext>
            </a:extLst>
          </p:cNvPr>
          <p:cNvSpPr txBox="1"/>
          <p:nvPr/>
        </p:nvSpPr>
        <p:spPr>
          <a:xfrm>
            <a:off x="6692900" y="2082635"/>
            <a:ext cx="4622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운전 시간이 줄어들면서 자동차가 배출하는 탄소 배출량을 감소시킵니다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just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다른 차나 사람이 없는 한적한 교차로에 정지신호를 줄여 운전자의 시간과 연비를 아낄 수 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EFD59F-958C-F5AF-CF31-36A1C2615496}"/>
              </a:ext>
            </a:extLst>
          </p:cNvPr>
          <p:cNvSpPr txBox="1"/>
          <p:nvPr/>
        </p:nvSpPr>
        <p:spPr>
          <a:xfrm>
            <a:off x="6692900" y="4750456"/>
            <a:ext cx="462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기존의 교통단속 카메라를 활용하여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기술을 접목함으로써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교통 관리를 하는 교통 경찰의 인건비를 절감할 수 있습니다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2661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">
            <a:extLst>
              <a:ext uri="{FF2B5EF4-FFF2-40B4-BE49-F238E27FC236}">
                <a16:creationId xmlns:a16="http://schemas.microsoft.com/office/drawing/2014/main" id="{8B9BFD69-CA33-43DC-57A3-BFD44B06E08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3109" y="1214381"/>
            <a:ext cx="6370732" cy="325689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8444671B-4974-08AD-3091-215418656788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1811E6-755E-5671-E8B5-DEB37EC92E7C}"/>
              </a:ext>
            </a:extLst>
          </p:cNvPr>
          <p:cNvSpPr txBox="1"/>
          <p:nvPr/>
        </p:nvSpPr>
        <p:spPr>
          <a:xfrm>
            <a:off x="802888" y="187593"/>
            <a:ext cx="1492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설명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B3ADD4E-B804-6160-787B-7EADC1648602}"/>
              </a:ext>
            </a:extLst>
          </p:cNvPr>
          <p:cNvSpPr/>
          <p:nvPr/>
        </p:nvSpPr>
        <p:spPr>
          <a:xfrm>
            <a:off x="4095124" y="5384824"/>
            <a:ext cx="4001751" cy="719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386ED29-70D7-B597-E344-A5089775CE2A}"/>
              </a:ext>
            </a:extLst>
          </p:cNvPr>
          <p:cNvSpPr txBox="1"/>
          <p:nvPr/>
        </p:nvSpPr>
        <p:spPr>
          <a:xfrm>
            <a:off x="5199760" y="5513642"/>
            <a:ext cx="1792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>
                <a:solidFill>
                  <a:schemeClr val="bg1"/>
                </a:solidFill>
                <a:latin typeface="+mj-ea"/>
                <a:ea typeface="+mj-ea"/>
              </a:rPr>
              <a:t>업무 흐름도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7B58E1F-A4B7-42F2-BB7A-AC64145CFCD9}"/>
              </a:ext>
            </a:extLst>
          </p:cNvPr>
          <p:cNvSpPr/>
          <p:nvPr/>
        </p:nvSpPr>
        <p:spPr>
          <a:xfrm>
            <a:off x="6690959" y="1252069"/>
            <a:ext cx="5187793" cy="33477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DE26A7-4622-949D-5B33-0ACA7F630DC8}"/>
              </a:ext>
            </a:extLst>
          </p:cNvPr>
          <p:cNvSpPr txBox="1"/>
          <p:nvPr/>
        </p:nvSpPr>
        <p:spPr>
          <a:xfrm>
            <a:off x="6791595" y="1497875"/>
            <a:ext cx="4986519" cy="26899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알고리즘을 통해 도로의 평균 교통량을 분석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이를 바탕으로 신호등의 시간을 조절</a:t>
            </a:r>
          </a:p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실시간으로 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가 현재 교통량을 분석하여 막히는 곳의 신호 등 시간을 추가로 조절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웹 인터페이스를 통해 신호등의 신호를 수동으로 조작</a:t>
            </a:r>
          </a:p>
        </p:txBody>
      </p:sp>
    </p:spTree>
    <p:extLst>
      <p:ext uri="{BB962C8B-B14F-4D97-AF65-F5344CB8AC3E}">
        <p14:creationId xmlns:p14="http://schemas.microsoft.com/office/powerpoint/2010/main" val="165371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8444671B-4974-08AD-3091-215418656788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1811E6-755E-5671-E8B5-DEB37EC92E7C}"/>
              </a:ext>
            </a:extLst>
          </p:cNvPr>
          <p:cNvSpPr txBox="1"/>
          <p:nvPr/>
        </p:nvSpPr>
        <p:spPr>
          <a:xfrm>
            <a:off x="802888" y="187593"/>
            <a:ext cx="1492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설명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B3ADD4E-B804-6160-787B-7EADC1648602}"/>
              </a:ext>
            </a:extLst>
          </p:cNvPr>
          <p:cNvSpPr/>
          <p:nvPr/>
        </p:nvSpPr>
        <p:spPr>
          <a:xfrm>
            <a:off x="4095124" y="5384824"/>
            <a:ext cx="4001751" cy="719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386ED29-70D7-B597-E344-A5089775CE2A}"/>
              </a:ext>
            </a:extLst>
          </p:cNvPr>
          <p:cNvSpPr txBox="1"/>
          <p:nvPr/>
        </p:nvSpPr>
        <p:spPr>
          <a:xfrm>
            <a:off x="4871947" y="5513642"/>
            <a:ext cx="2448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실시간 객체인식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7B58E1F-A4B7-42F2-BB7A-AC64145CFCD9}"/>
              </a:ext>
            </a:extLst>
          </p:cNvPr>
          <p:cNvSpPr/>
          <p:nvPr/>
        </p:nvSpPr>
        <p:spPr>
          <a:xfrm>
            <a:off x="6690959" y="1252069"/>
            <a:ext cx="5187793" cy="33477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DE26A7-4622-949D-5B33-0ACA7F630DC8}"/>
              </a:ext>
            </a:extLst>
          </p:cNvPr>
          <p:cNvSpPr txBox="1"/>
          <p:nvPr/>
        </p:nvSpPr>
        <p:spPr>
          <a:xfrm>
            <a:off x="6791595" y="1747260"/>
            <a:ext cx="4986519" cy="21512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선택된 지역의 카메라로 접속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지정된 영역 안에서의 객체만을 인식하고 카운트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신호등의 수동조작 기능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신호등 점멸 로그 표시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0649BA1-1FC0-A008-99B4-7EA30E587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735" y="1252069"/>
            <a:ext cx="579120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26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8444671B-4974-08AD-3091-215418656788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1811E6-755E-5671-E8B5-DEB37EC92E7C}"/>
              </a:ext>
            </a:extLst>
          </p:cNvPr>
          <p:cNvSpPr txBox="1"/>
          <p:nvPr/>
        </p:nvSpPr>
        <p:spPr>
          <a:xfrm>
            <a:off x="802888" y="187593"/>
            <a:ext cx="1492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 설명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B3ADD4E-B804-6160-787B-7EADC1648602}"/>
              </a:ext>
            </a:extLst>
          </p:cNvPr>
          <p:cNvSpPr/>
          <p:nvPr/>
        </p:nvSpPr>
        <p:spPr>
          <a:xfrm>
            <a:off x="4095124" y="5384824"/>
            <a:ext cx="4001751" cy="7193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386ED29-70D7-B597-E344-A5089775CE2A}"/>
              </a:ext>
            </a:extLst>
          </p:cNvPr>
          <p:cNvSpPr txBox="1"/>
          <p:nvPr/>
        </p:nvSpPr>
        <p:spPr>
          <a:xfrm>
            <a:off x="5179724" y="5513642"/>
            <a:ext cx="1832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교통량 통계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7B58E1F-A4B7-42F2-BB7A-AC64145CFCD9}"/>
              </a:ext>
            </a:extLst>
          </p:cNvPr>
          <p:cNvSpPr/>
          <p:nvPr/>
        </p:nvSpPr>
        <p:spPr>
          <a:xfrm>
            <a:off x="6690959" y="1252069"/>
            <a:ext cx="5187793" cy="33477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5F7095F-858E-9AF2-C633-F4895475B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358" y="1252069"/>
            <a:ext cx="5791201" cy="32575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214338-5EEE-B78F-124F-7B5DAA974C0F}"/>
              </a:ext>
            </a:extLst>
          </p:cNvPr>
          <p:cNvSpPr txBox="1"/>
          <p:nvPr/>
        </p:nvSpPr>
        <p:spPr>
          <a:xfrm>
            <a:off x="6791595" y="2033585"/>
            <a:ext cx="4986519" cy="16126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선택된 지역의 통계 표시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시간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요일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월별 그래프로 분리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just" fontAlgn="base" latinLnBrk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수집된 통계를 이용하여 교통패턴 분석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5608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8444671B-4974-08AD-3091-215418656788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F5B1E6-12F1-74CA-5F5D-DBF480650140}"/>
              </a:ext>
            </a:extLst>
          </p:cNvPr>
          <p:cNvSpPr txBox="1"/>
          <p:nvPr/>
        </p:nvSpPr>
        <p:spPr>
          <a:xfrm>
            <a:off x="802888" y="187593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 프로그램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B5341C1-77AF-B1A1-9785-19F9811AAE5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23" y="924677"/>
            <a:ext cx="5497713" cy="52709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C634F1-BB4F-3A6E-7D50-0C6F36824EFF}"/>
              </a:ext>
            </a:extLst>
          </p:cNvPr>
          <p:cNvSpPr txBox="1"/>
          <p:nvPr/>
        </p:nvSpPr>
        <p:spPr>
          <a:xfrm>
            <a:off x="6520872" y="2459504"/>
            <a:ext cx="49322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buFont typeface="Wingdings" panose="05000000000000000000" pitchFamily="2" charset="2"/>
              <a:buChar char="l"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YOLOv8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전이학습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7250" fontAlgn="base">
              <a:buFont typeface="Wingdings" panose="05000000000000000000" pitchFamily="2" charset="2"/>
              <a:buChar char="l"/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처리 및 신호 알고리즘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57250" fontAlgn="base">
              <a:buFont typeface="Wingdings" panose="05000000000000000000" pitchFamily="2" charset="2"/>
              <a:buChar char="l"/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>
              <a:buFont typeface="Wingdings" panose="05000000000000000000" pitchFamily="2" charset="2"/>
              <a:buChar char="l"/>
            </a:pP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신호등 제어 시스템</a:t>
            </a:r>
          </a:p>
        </p:txBody>
      </p:sp>
    </p:spTree>
    <p:extLst>
      <p:ext uri="{BB962C8B-B14F-4D97-AF65-F5344CB8AC3E}">
        <p14:creationId xmlns:p14="http://schemas.microsoft.com/office/powerpoint/2010/main" val="26939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Deep Learnin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FC1"/>
      </a:accent1>
      <a:accent2>
        <a:srgbClr val="3975C0"/>
      </a:accent2>
      <a:accent3>
        <a:srgbClr val="ABC7D7"/>
      </a:accent3>
      <a:accent4>
        <a:srgbClr val="DFDFDF"/>
      </a:accent4>
      <a:accent5>
        <a:srgbClr val="DADFF2"/>
      </a:accent5>
      <a:accent6>
        <a:srgbClr val="D2A5EA"/>
      </a:accent6>
      <a:hlink>
        <a:srgbClr val="262626"/>
      </a:hlink>
      <a:folHlink>
        <a:srgbClr val="262626"/>
      </a:folHlink>
    </a:clrScheme>
    <a:fontScheme name="Pretendard Black_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</TotalTime>
  <Words>504</Words>
  <Application>Microsoft Office PowerPoint</Application>
  <PresentationFormat>와이드스크린</PresentationFormat>
  <Paragraphs>83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Pretendard</vt:lpstr>
      <vt:lpstr>Pretendard Black</vt:lpstr>
      <vt:lpstr>Arial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315</cp:lastModifiedBy>
  <cp:revision>35</cp:revision>
  <dcterms:created xsi:type="dcterms:W3CDTF">2022-12-09T01:31:23Z</dcterms:created>
  <dcterms:modified xsi:type="dcterms:W3CDTF">2024-06-04T13:46:26Z</dcterms:modified>
</cp:coreProperties>
</file>

<file path=docProps/thumbnail.jpeg>
</file>